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ooper Hewitt Heavy" charset="1" panose="00000000000000000000"/>
      <p:regular r:id="rId15"/>
    </p:embeddedFont>
    <p:embeddedFont>
      <p:font typeface="Nickainley" charset="1" panose="00000500000000000000"/>
      <p:regular r:id="rId16"/>
    </p:embeddedFont>
    <p:embeddedFont>
      <p:font typeface="Barlow SemiCondensed Bold" charset="1" panose="00000706000000000000"/>
      <p:regular r:id="rId17"/>
    </p:embeddedFont>
    <p:embeddedFont>
      <p:font typeface="Horta" charset="1" panose="020C0706030708060507"/>
      <p:regular r:id="rId18"/>
    </p:embeddedFont>
    <p:embeddedFont>
      <p:font typeface="Big Shoulders Display" charset="1" panose="00000000000000000000"/>
      <p:regular r:id="rId19"/>
    </p:embeddedFont>
    <p:embeddedFont>
      <p:font typeface="Big Shoulders Display Bold" charset="1" panose="00000000000000000000"/>
      <p:regular r:id="rId20"/>
    </p:embeddedFont>
    <p:embeddedFont>
      <p:font typeface="Bukhari Script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9" t="-19859" r="-84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13868" y="3923349"/>
            <a:ext cx="6653666" cy="5659299"/>
          </a:xfrm>
          <a:custGeom>
            <a:avLst/>
            <a:gdLst/>
            <a:ahLst/>
            <a:cxnLst/>
            <a:rect r="r" b="b" t="t" l="l"/>
            <a:pathLst>
              <a:path h="5659299" w="6653666">
                <a:moveTo>
                  <a:pt x="0" y="0"/>
                </a:moveTo>
                <a:lnTo>
                  <a:pt x="6653666" y="0"/>
                </a:lnTo>
                <a:lnTo>
                  <a:pt x="6653666" y="5659299"/>
                </a:lnTo>
                <a:lnTo>
                  <a:pt x="0" y="5659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27277" y="123825"/>
            <a:ext cx="10708347" cy="3091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40"/>
              </a:lnSpc>
            </a:pPr>
            <a:r>
              <a:rPr lang="en-US" sz="12675" spc="950">
                <a:solidFill>
                  <a:srgbClr val="FF914D"/>
                </a:solidFill>
                <a:latin typeface="Cooper Hewitt Heavy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8337" y="3355706"/>
            <a:ext cx="11293236" cy="197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3"/>
              </a:lnSpc>
              <a:spcBef>
                <a:spcPct val="0"/>
              </a:spcBef>
            </a:pPr>
            <a:r>
              <a:rPr lang="en-US" sz="9167">
                <a:solidFill>
                  <a:srgbClr val="FF19CF"/>
                </a:solidFill>
                <a:latin typeface="Nickainley Bold"/>
              </a:rPr>
              <a:t>Language barriers are very much still a real thing.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150" y="6246879"/>
            <a:ext cx="12013868" cy="333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1"/>
              </a:lnSpc>
              <a:spcBef>
                <a:spcPct val="0"/>
              </a:spcBef>
            </a:pPr>
            <a:r>
              <a:rPr lang="en-US" sz="10539">
                <a:solidFill>
                  <a:srgbClr val="FDFA00"/>
                </a:solidFill>
                <a:latin typeface="Nickainley"/>
              </a:rPr>
              <a:t>But what about those that maybe don't speak or can't hear??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166268" y="4075749"/>
            <a:ext cx="6653666" cy="5659299"/>
          </a:xfrm>
          <a:custGeom>
            <a:avLst/>
            <a:gdLst/>
            <a:ahLst/>
            <a:cxnLst/>
            <a:rect r="r" b="b" t="t" l="l"/>
            <a:pathLst>
              <a:path h="5659299" w="6653666">
                <a:moveTo>
                  <a:pt x="0" y="0"/>
                </a:moveTo>
                <a:lnTo>
                  <a:pt x="6653666" y="0"/>
                </a:lnTo>
                <a:lnTo>
                  <a:pt x="6653666" y="5659299"/>
                </a:lnTo>
                <a:lnTo>
                  <a:pt x="0" y="5659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177455"/>
          </a:xfrm>
          <a:custGeom>
            <a:avLst/>
            <a:gdLst/>
            <a:ahLst/>
            <a:cxnLst/>
            <a:rect r="r" b="b" t="t" l="l"/>
            <a:pathLst>
              <a:path h="10177455" w="18288000">
                <a:moveTo>
                  <a:pt x="0" y="0"/>
                </a:moveTo>
                <a:lnTo>
                  <a:pt x="18288000" y="0"/>
                </a:lnTo>
                <a:lnTo>
                  <a:pt x="18288000" y="10177455"/>
                </a:lnTo>
                <a:lnTo>
                  <a:pt x="0" y="10177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208" r="0" b="-1020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9728" y="2922029"/>
            <a:ext cx="6851093" cy="6336271"/>
          </a:xfrm>
          <a:custGeom>
            <a:avLst/>
            <a:gdLst/>
            <a:ahLst/>
            <a:cxnLst/>
            <a:rect r="r" b="b" t="t" l="l"/>
            <a:pathLst>
              <a:path h="6336271" w="6851093">
                <a:moveTo>
                  <a:pt x="0" y="0"/>
                </a:moveTo>
                <a:lnTo>
                  <a:pt x="6851093" y="0"/>
                </a:lnTo>
                <a:lnTo>
                  <a:pt x="6851093" y="6336271"/>
                </a:lnTo>
                <a:lnTo>
                  <a:pt x="0" y="6336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16850" y="3530799"/>
            <a:ext cx="5949588" cy="5727501"/>
          </a:xfrm>
          <a:custGeom>
            <a:avLst/>
            <a:gdLst/>
            <a:ahLst/>
            <a:cxnLst/>
            <a:rect r="r" b="b" t="t" l="l"/>
            <a:pathLst>
              <a:path h="5727501" w="5949588">
                <a:moveTo>
                  <a:pt x="0" y="0"/>
                </a:moveTo>
                <a:lnTo>
                  <a:pt x="5949588" y="0"/>
                </a:lnTo>
                <a:lnTo>
                  <a:pt x="5949588" y="5727501"/>
                </a:lnTo>
                <a:lnTo>
                  <a:pt x="0" y="572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62031" y="209550"/>
            <a:ext cx="6529614" cy="298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38"/>
              </a:lnSpc>
            </a:pPr>
            <a:r>
              <a:rPr lang="en-US" sz="11438">
                <a:solidFill>
                  <a:srgbClr val="FF9E5E"/>
                </a:solidFill>
                <a:latin typeface="Barlow SemiCondensed Bold"/>
              </a:rPr>
              <a:t>RELATED WORKS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7772" y="168737"/>
            <a:ext cx="12406789" cy="9949525"/>
          </a:xfrm>
          <a:custGeom>
            <a:avLst/>
            <a:gdLst/>
            <a:ahLst/>
            <a:cxnLst/>
            <a:rect r="r" b="b" t="t" l="l"/>
            <a:pathLst>
              <a:path h="9949525" w="12406789">
                <a:moveTo>
                  <a:pt x="0" y="0"/>
                </a:moveTo>
                <a:lnTo>
                  <a:pt x="12406790" y="0"/>
                </a:lnTo>
                <a:lnTo>
                  <a:pt x="12406790" y="9949526"/>
                </a:lnTo>
                <a:lnTo>
                  <a:pt x="0" y="9949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0" t="-61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75282"/>
            <a:ext cx="702782" cy="896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81"/>
              </a:lnSpc>
            </a:pPr>
            <a:r>
              <a:rPr lang="en-US" sz="8781">
                <a:solidFill>
                  <a:srgbClr val="28FF0D"/>
                </a:solidFill>
                <a:latin typeface="Horta"/>
              </a:rPr>
              <a:t>PACKAGES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67868" y="1806717"/>
            <a:ext cx="1230093" cy="745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36"/>
              </a:lnSpc>
            </a:pPr>
            <a:r>
              <a:rPr lang="en-US" sz="14536">
                <a:solidFill>
                  <a:srgbClr val="FF0099"/>
                </a:solidFill>
                <a:latin typeface="Big Shoulders Display"/>
              </a:rPr>
              <a:t>USED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15" t="0" r="-361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1135" y="6933844"/>
            <a:ext cx="264092" cy="26409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8A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616832"/>
            <a:ext cx="6721928" cy="764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5"/>
              </a:lnSpc>
            </a:pPr>
            <a:r>
              <a:rPr lang="en-US" sz="3755">
                <a:solidFill>
                  <a:srgbClr val="28FF0D"/>
                </a:solidFill>
                <a:latin typeface="Horta"/>
              </a:rPr>
              <a:t>1. COLLECT IMAGES FOR DEEP LEARNING USING YOUR WEBCAM</a:t>
            </a:r>
          </a:p>
          <a:p>
            <a:pPr algn="ctr">
              <a:lnSpc>
                <a:spcPts val="3755"/>
              </a:lnSpc>
            </a:pPr>
          </a:p>
          <a:p>
            <a:pPr algn="ctr">
              <a:lnSpc>
                <a:spcPts val="3755"/>
              </a:lnSpc>
            </a:pPr>
            <a:r>
              <a:rPr lang="en-US" sz="3755">
                <a:solidFill>
                  <a:srgbClr val="28FF0D"/>
                </a:solidFill>
                <a:latin typeface="Horta"/>
              </a:rPr>
              <a:t>and OpenCV</a:t>
            </a:r>
          </a:p>
          <a:p>
            <a:pPr algn="ctr">
              <a:lnSpc>
                <a:spcPts val="3755"/>
              </a:lnSpc>
            </a:pPr>
          </a:p>
          <a:p>
            <a:pPr algn="ctr">
              <a:lnSpc>
                <a:spcPts val="3755"/>
              </a:lnSpc>
            </a:pPr>
            <a:r>
              <a:rPr lang="en-US" sz="3755">
                <a:solidFill>
                  <a:srgbClr val="28FF0D"/>
                </a:solidFill>
                <a:latin typeface="Horta"/>
              </a:rPr>
              <a:t>       </a:t>
            </a:r>
            <a:r>
              <a:rPr lang="en-US" sz="3755">
                <a:solidFill>
                  <a:srgbClr val="28FF0D"/>
                </a:solidFill>
                <a:latin typeface="Horta"/>
              </a:rPr>
              <a:t>2. Label images for sign language detection using Labellmg</a:t>
            </a:r>
          </a:p>
          <a:p>
            <a:pPr algn="ctr">
              <a:lnSpc>
                <a:spcPts val="3755"/>
              </a:lnSpc>
            </a:pPr>
          </a:p>
          <a:p>
            <a:pPr algn="ctr">
              <a:lnSpc>
                <a:spcPts val="3755"/>
              </a:lnSpc>
            </a:pPr>
            <a:r>
              <a:rPr lang="en-US" sz="3755">
                <a:solidFill>
                  <a:srgbClr val="28FF0D"/>
                </a:solidFill>
                <a:latin typeface="Horta"/>
              </a:rPr>
              <a:t>3. Setup YAML TO GET YOLO &amp; TENSORFLOW BOARD</a:t>
            </a:r>
          </a:p>
          <a:p>
            <a:pPr algn="ctr">
              <a:lnSpc>
                <a:spcPts val="3755"/>
              </a:lnSpc>
            </a:pPr>
          </a:p>
          <a:p>
            <a:pPr algn="ctr">
              <a:lnSpc>
                <a:spcPts val="3755"/>
              </a:lnSpc>
            </a:pPr>
            <a:r>
              <a:rPr lang="en-US" sz="3755">
                <a:solidFill>
                  <a:srgbClr val="28FF0D"/>
                </a:solidFill>
                <a:latin typeface="Horta"/>
              </a:rPr>
              <a:t>4. Use YOLO V5 to train a deep learning model</a:t>
            </a:r>
          </a:p>
          <a:p>
            <a:pPr algn="ctr">
              <a:lnSpc>
                <a:spcPts val="3755"/>
              </a:lnSpc>
            </a:pPr>
          </a:p>
          <a:p>
            <a:pPr algn="ctr">
              <a:lnSpc>
                <a:spcPts val="3755"/>
              </a:lnSpc>
            </a:pPr>
            <a:r>
              <a:rPr lang="en-US" sz="3755">
                <a:solidFill>
                  <a:srgbClr val="28FF0D"/>
                </a:solidFill>
                <a:latin typeface="Horta"/>
              </a:rPr>
              <a:t>5. Detect sign language in real time using OpenCV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31135" y="8433458"/>
            <a:ext cx="264092" cy="26409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8AA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03950" y="0"/>
            <a:ext cx="13826560" cy="10196024"/>
          </a:xfrm>
          <a:custGeom>
            <a:avLst/>
            <a:gdLst/>
            <a:ahLst/>
            <a:cxnLst/>
            <a:rect r="r" b="b" t="t" l="l"/>
            <a:pathLst>
              <a:path h="10196024" w="13826560">
                <a:moveTo>
                  <a:pt x="0" y="0"/>
                </a:moveTo>
                <a:lnTo>
                  <a:pt x="13826560" y="0"/>
                </a:lnTo>
                <a:lnTo>
                  <a:pt x="13826560" y="10196024"/>
                </a:lnTo>
                <a:lnTo>
                  <a:pt x="0" y="10196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9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8522" y="671587"/>
            <a:ext cx="746278" cy="8923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36"/>
              </a:lnSpc>
            </a:pPr>
            <a:r>
              <a:rPr lang="en-US" sz="8736">
                <a:solidFill>
                  <a:srgbClr val="28FF0D"/>
                </a:solidFill>
                <a:latin typeface="Horta"/>
              </a:rPr>
              <a:t>SOFTWARE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48190" y="435093"/>
            <a:ext cx="822219" cy="944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72"/>
              </a:lnSpc>
            </a:pPr>
            <a:r>
              <a:rPr lang="en-US" sz="10572">
                <a:solidFill>
                  <a:srgbClr val="28FF0D"/>
                </a:solidFill>
                <a:latin typeface="Horta Bold"/>
              </a:rPr>
              <a:t>OUTCOME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356350" y="152400"/>
            <a:ext cx="13826560" cy="10196024"/>
          </a:xfrm>
          <a:custGeom>
            <a:avLst/>
            <a:gdLst/>
            <a:ahLst/>
            <a:cxnLst/>
            <a:rect r="r" b="b" t="t" l="l"/>
            <a:pathLst>
              <a:path h="10196024" w="13826560">
                <a:moveTo>
                  <a:pt x="0" y="0"/>
                </a:moveTo>
                <a:lnTo>
                  <a:pt x="13826560" y="0"/>
                </a:lnTo>
                <a:lnTo>
                  <a:pt x="13826560" y="10196024"/>
                </a:lnTo>
                <a:lnTo>
                  <a:pt x="0" y="10196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9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92887"/>
            <a:ext cx="16653336" cy="7833074"/>
          </a:xfrm>
          <a:custGeom>
            <a:avLst/>
            <a:gdLst/>
            <a:ahLst/>
            <a:cxnLst/>
            <a:rect r="r" b="b" t="t" l="l"/>
            <a:pathLst>
              <a:path h="7833074" w="16653336">
                <a:moveTo>
                  <a:pt x="0" y="0"/>
                </a:moveTo>
                <a:lnTo>
                  <a:pt x="16653336" y="0"/>
                </a:lnTo>
                <a:lnTo>
                  <a:pt x="16653336" y="7833074"/>
                </a:lnTo>
                <a:lnTo>
                  <a:pt x="0" y="7833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5" t="-164" r="0" b="-354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65707" y="172138"/>
            <a:ext cx="3869457" cy="162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7"/>
              </a:lnSpc>
            </a:pPr>
            <a:r>
              <a:rPr lang="en-US" sz="6237">
                <a:solidFill>
                  <a:srgbClr val="FF0099"/>
                </a:solidFill>
                <a:latin typeface="Big Shoulders Display Bold"/>
              </a:rPr>
              <a:t>TENSORBOARD RESULTS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6414" y="1157397"/>
            <a:ext cx="17466827" cy="7342492"/>
          </a:xfrm>
          <a:custGeom>
            <a:avLst/>
            <a:gdLst/>
            <a:ahLst/>
            <a:cxnLst/>
            <a:rect r="r" b="b" t="t" l="l"/>
            <a:pathLst>
              <a:path h="7342492" w="17466827">
                <a:moveTo>
                  <a:pt x="0" y="0"/>
                </a:moveTo>
                <a:lnTo>
                  <a:pt x="17466827" y="0"/>
                </a:lnTo>
                <a:lnTo>
                  <a:pt x="17466827" y="7342492"/>
                </a:lnTo>
                <a:lnTo>
                  <a:pt x="0" y="7342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2" t="0" r="-302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1913" y="295305"/>
            <a:ext cx="15958333" cy="9696389"/>
          </a:xfrm>
          <a:custGeom>
            <a:avLst/>
            <a:gdLst/>
            <a:ahLst/>
            <a:cxnLst/>
            <a:rect r="r" b="b" t="t" l="l"/>
            <a:pathLst>
              <a:path h="9696389" w="15958333">
                <a:moveTo>
                  <a:pt x="0" y="0"/>
                </a:moveTo>
                <a:lnTo>
                  <a:pt x="15958333" y="0"/>
                </a:lnTo>
                <a:lnTo>
                  <a:pt x="15958333" y="9696390"/>
                </a:lnTo>
                <a:lnTo>
                  <a:pt x="0" y="9696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64" r="0" b="-39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3730" y="458379"/>
            <a:ext cx="8317593" cy="9370242"/>
          </a:xfrm>
          <a:custGeom>
            <a:avLst/>
            <a:gdLst/>
            <a:ahLst/>
            <a:cxnLst/>
            <a:rect r="r" b="b" t="t" l="l"/>
            <a:pathLst>
              <a:path h="9370242" w="8317593">
                <a:moveTo>
                  <a:pt x="0" y="0"/>
                </a:moveTo>
                <a:lnTo>
                  <a:pt x="8317592" y="0"/>
                </a:lnTo>
                <a:lnTo>
                  <a:pt x="8317592" y="9370242"/>
                </a:lnTo>
                <a:lnTo>
                  <a:pt x="0" y="9370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068" r="0" b="-406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831322" y="2514869"/>
            <a:ext cx="8427978" cy="5704400"/>
            <a:chOff x="0" y="0"/>
            <a:chExt cx="11237304" cy="7605867"/>
          </a:xfrm>
        </p:grpSpPr>
        <p:sp>
          <p:nvSpPr>
            <p:cNvPr name="TextBox 5" id="5"/>
            <p:cNvSpPr txBox="true"/>
            <p:nvPr/>
          </p:nvSpPr>
          <p:spPr>
            <a:xfrm rot="-592460">
              <a:off x="250730" y="1215042"/>
              <a:ext cx="10612015" cy="3203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477"/>
                </a:lnSpc>
                <a:spcBef>
                  <a:spcPct val="0"/>
                </a:spcBef>
              </a:pPr>
              <a:r>
                <a:rPr lang="en-US" sz="17477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-515361">
              <a:off x="1394992" y="3991709"/>
              <a:ext cx="9677976" cy="2907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729"/>
                </a:lnSpc>
                <a:spcBef>
                  <a:spcPct val="0"/>
                </a:spcBef>
              </a:pPr>
              <a:r>
                <a:rPr lang="en-US" sz="15729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DAFSqlvQ8Dc</dc:identifier>
  <dcterms:modified xsi:type="dcterms:W3CDTF">2011-08-01T06:04:30Z</dcterms:modified>
  <cp:revision>1</cp:revision>
  <dc:title>you!</dc:title>
</cp:coreProperties>
</file>